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9" r:id="rId3"/>
    <p:sldId id="257" r:id="rId4"/>
    <p:sldId id="258" r:id="rId5"/>
    <p:sldId id="315" r:id="rId6"/>
    <p:sldId id="316" r:id="rId7"/>
    <p:sldId id="261" r:id="rId8"/>
    <p:sldId id="259" r:id="rId9"/>
    <p:sldId id="262" r:id="rId10"/>
    <p:sldId id="263" r:id="rId11"/>
    <p:sldId id="266" r:id="rId12"/>
    <p:sldId id="267" r:id="rId13"/>
    <p:sldId id="264" r:id="rId14"/>
    <p:sldId id="280" r:id="rId15"/>
    <p:sldId id="281" r:id="rId16"/>
    <p:sldId id="276" r:id="rId17"/>
    <p:sldId id="277" r:id="rId18"/>
    <p:sldId id="278" r:id="rId19"/>
    <p:sldId id="279" r:id="rId20"/>
    <p:sldId id="282" r:id="rId21"/>
    <p:sldId id="283" r:id="rId22"/>
    <p:sldId id="322" r:id="rId23"/>
    <p:sldId id="318" r:id="rId24"/>
    <p:sldId id="290" r:id="rId25"/>
    <p:sldId id="323" r:id="rId26"/>
    <p:sldId id="292" r:id="rId27"/>
    <p:sldId id="293" r:id="rId28"/>
    <p:sldId id="286" r:id="rId29"/>
    <p:sldId id="312" r:id="rId30"/>
    <p:sldId id="311" r:id="rId31"/>
    <p:sldId id="287" r:id="rId32"/>
    <p:sldId id="313" r:id="rId33"/>
    <p:sldId id="288" r:id="rId34"/>
    <p:sldId id="294" r:id="rId35"/>
    <p:sldId id="295" r:id="rId36"/>
    <p:sldId id="296" r:id="rId37"/>
    <p:sldId id="297" r:id="rId38"/>
    <p:sldId id="300" r:id="rId39"/>
    <p:sldId id="301" r:id="rId40"/>
    <p:sldId id="302" r:id="rId41"/>
    <p:sldId id="303" r:id="rId42"/>
    <p:sldId id="306" r:id="rId43"/>
    <p:sldId id="307" r:id="rId4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ya" initials="S" lastIdx="1" clrIdx="0">
    <p:extLst>
      <p:ext uri="{19B8F6BF-5375-455C-9EA6-DF929625EA0E}">
        <p15:presenceInfo xmlns="" xmlns:p15="http://schemas.microsoft.com/office/powerpoint/2012/main" userId="Sany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EA3706"/>
    <a:srgbClr val="00B451"/>
    <a:srgbClr val="53FFA1"/>
    <a:srgbClr val="53682A"/>
    <a:srgbClr val="7E7E7E"/>
    <a:srgbClr val="FF3B3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868" autoAdjust="0"/>
    <p:restoredTop sz="94660"/>
  </p:normalViewPr>
  <p:slideViewPr>
    <p:cSldViewPr>
      <p:cViewPr varScale="1">
        <p:scale>
          <a:sx n="73" d="100"/>
          <a:sy n="73" d="100"/>
        </p:scale>
        <p:origin x="-1212" y="-102"/>
      </p:cViewPr>
      <p:guideLst>
        <p:guide orient="horz" pos="21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7452320" y="6309320"/>
            <a:ext cx="1440160" cy="394344"/>
          </a:xfrm>
          <a:prstGeom prst="actionButtonBlank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3975610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 userDrawn="1"/>
        </p:nvSpPr>
        <p:spPr>
          <a:xfrm>
            <a:off x="7884368" y="6353896"/>
            <a:ext cx="978408" cy="484632"/>
          </a:xfrm>
          <a:prstGeom prst="rightArrow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8925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8.xml"/><Relationship Id="rId18" Type="http://schemas.openxmlformats.org/officeDocument/2006/relationships/slide" Target="slide28.xml"/><Relationship Id="rId3" Type="http://schemas.openxmlformats.org/officeDocument/2006/relationships/image" Target="../media/image5.jpeg"/><Relationship Id="rId21" Type="http://schemas.openxmlformats.org/officeDocument/2006/relationships/slide" Target="slide34.xml"/><Relationship Id="rId7" Type="http://schemas.openxmlformats.org/officeDocument/2006/relationships/slide" Target="slide6.xml"/><Relationship Id="rId12" Type="http://schemas.openxmlformats.org/officeDocument/2006/relationships/slide" Target="slide16.xml"/><Relationship Id="rId17" Type="http://schemas.openxmlformats.org/officeDocument/2006/relationships/slide" Target="slide26.xml"/><Relationship Id="rId25" Type="http://schemas.openxmlformats.org/officeDocument/2006/relationships/slide" Target="slide42.xml"/><Relationship Id="rId2" Type="http://schemas.openxmlformats.org/officeDocument/2006/relationships/image" Target="../media/image4.jpeg"/><Relationship Id="rId16" Type="http://schemas.openxmlformats.org/officeDocument/2006/relationships/slide" Target="slide24.xml"/><Relationship Id="rId20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14.xml"/><Relationship Id="rId24" Type="http://schemas.openxmlformats.org/officeDocument/2006/relationships/slide" Target="slide40.xml"/><Relationship Id="rId5" Type="http://schemas.openxmlformats.org/officeDocument/2006/relationships/image" Target="../media/image7.jpeg"/><Relationship Id="rId15" Type="http://schemas.openxmlformats.org/officeDocument/2006/relationships/slide" Target="slide22.xml"/><Relationship Id="rId23" Type="http://schemas.openxmlformats.org/officeDocument/2006/relationships/slide" Target="slide38.xml"/><Relationship Id="rId10" Type="http://schemas.openxmlformats.org/officeDocument/2006/relationships/slide" Target="slide12.xml"/><Relationship Id="rId19" Type="http://schemas.openxmlformats.org/officeDocument/2006/relationships/slide" Target="slide30.xml"/><Relationship Id="rId4" Type="http://schemas.openxmlformats.org/officeDocument/2006/relationships/image" Target="../media/image6.jpeg"/><Relationship Id="rId9" Type="http://schemas.openxmlformats.org/officeDocument/2006/relationships/slide" Target="slide10.xml"/><Relationship Id="rId14" Type="http://schemas.openxmlformats.org/officeDocument/2006/relationships/slide" Target="slide20.xml"/><Relationship Id="rId22" Type="http://schemas.openxmlformats.org/officeDocument/2006/relationships/slide" Target="slide3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604867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ru-RU" sz="8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Активируй презентацию</a:t>
            </a:r>
          </a:p>
          <a:p>
            <a:pPr indent="542925">
              <a:lnSpc>
                <a:spcPct val="150000"/>
              </a:lnSpc>
            </a:pPr>
            <a:r>
              <a:rPr lang="ru-RU" sz="8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режиме «Показ слайдов», выбери категорию, баллы и начни игру. </a:t>
            </a:r>
          </a:p>
          <a:p>
            <a:pPr indent="542925">
              <a:lnSpc>
                <a:spcPct val="150000"/>
              </a:lnSpc>
            </a:pPr>
            <a:r>
              <a:rPr lang="ru-RU" sz="8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выше балл, тем сложнее вопрос викторины. </a:t>
            </a:r>
          </a:p>
          <a:p>
            <a:endParaRPr lang="ru-RU" sz="8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8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Удачной игры!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160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2808312"/>
          </a:xfrm>
        </p:spPr>
        <p:txBody>
          <a:bodyPr>
            <a:no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>
              <a:latin typeface="Arial Narrow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5576" y="1700808"/>
            <a:ext cx="7632848" cy="27363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Самые известные пернатые, предпочитающие гнездиться рядом с людьми. В окрасе их оперения присутствует серый, коричневый и черный цвета. 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811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/>
              <a:t>Воробей</a:t>
            </a:r>
            <a:endParaRPr lang="ru-RU" sz="4000" b="1" dirty="0">
              <a:highlight>
                <a:srgbClr val="FFFF00"/>
              </a:highligh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052736"/>
            <a:ext cx="79312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Поймать воробья – дело нелёгкое. Приветливые и осторожные птицы быстро примечают опасность,   редко попадаются в лапы кошек. В отличие от многих лесных птиц воробьи не умеют вить красивые уютные гнёзда.  Где-нибудь под карнизом дома или в дупле старого дерева, они кое-как устраивают своё простое гнёздышко.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Едят крупу, семена, крошки хлеба.</a:t>
            </a:r>
          </a:p>
        </p:txBody>
      </p:sp>
      <p:pic>
        <p:nvPicPr>
          <p:cNvPr id="9" name="Picture 2" descr="http://s3.fotokto.ru/photo/full/482/48229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4529043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3004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00808"/>
            <a:ext cx="7632848" cy="273630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Эта птица семейства </a:t>
            </a:r>
            <a:r>
              <a:rPr lang="ru-RU" sz="3600" b="1" dirty="0" err="1" smtClean="0"/>
              <a:t>врановых</a:t>
            </a:r>
            <a:r>
              <a:rPr lang="ru-RU" sz="3600" b="1" dirty="0" smtClean="0"/>
              <a:t> известна своими песнями, состоящими из набора резких звуков и подражаний другим видам птиц. Кроме того легко обучается подражать любым звукам, от человеческого голоса до стука топора.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4766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282" y="1071546"/>
            <a:ext cx="8572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Красивая птица, обладательница яркого и праздничного оперения. Эти птицы обладают прекрасными адаптационными способностями, поэтому обычно не улетают зимовать в тёплые края и пережидают холодное время года на родине, прячась в деревьях. Сойки практически всеядные птицы, иногда они даже нападают на более мелких собратьев, таких как воробьи и синички.</a:t>
            </a:r>
            <a:endParaRPr lang="ru-RU" sz="2400" dirty="0"/>
          </a:p>
        </p:txBody>
      </p:sp>
      <p:pic>
        <p:nvPicPr>
          <p:cNvPr id="8" name="Picture 2" descr="D:\Удалёнка\Юнармия\275px-Garrulus_glandarius_B_Luc_Viatou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857628"/>
            <a:ext cx="3929090" cy="275750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Сойка 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58569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3"/>
          <p:cNvSpPr txBox="1">
            <a:spLocks/>
          </p:cNvSpPr>
          <p:nvPr/>
        </p:nvSpPr>
        <p:spPr>
          <a:xfrm>
            <a:off x="666313" y="336454"/>
            <a:ext cx="8229600" cy="15083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lvl="0"/>
            <a:endParaRPr lang="ru-RU" b="1" dirty="0"/>
          </a:p>
        </p:txBody>
      </p:sp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67544" y="3828234"/>
            <a:ext cx="7920880" cy="125695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птица ведет оседлый образ жизни в более теплых частях своего ареала и перелетный 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 более холодных</a:t>
            </a:r>
          </a:p>
        </p:txBody>
      </p:sp>
      <p:pic>
        <p:nvPicPr>
          <p:cNvPr id="24" name="Рисунок 2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634" b="5634"/>
          <a:stretch>
            <a:fillRect/>
          </a:stretch>
        </p:blipFill>
        <p:spPr>
          <a:xfrm>
            <a:off x="2339752" y="230029"/>
            <a:ext cx="4609504" cy="34571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Текст 21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115902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вьюрок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снегирь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трясогузка</a:t>
            </a:r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7215206" y="6215082"/>
            <a:ext cx="1428760" cy="428628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802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755576" y="1916832"/>
            <a:ext cx="756084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ru-RU" sz="7200" b="1" dirty="0"/>
          </a:p>
          <a:p>
            <a:endParaRPr lang="ru-RU" sz="7200" b="1" dirty="0"/>
          </a:p>
          <a:p>
            <a:endParaRPr lang="ru-RU" sz="7200" b="1" dirty="0"/>
          </a:p>
          <a:p>
            <a:endParaRPr lang="ru-RU" sz="7200" b="1" dirty="0"/>
          </a:p>
          <a:p>
            <a:endParaRPr lang="ru-RU" sz="7200" b="1" dirty="0"/>
          </a:p>
          <a:p>
            <a:r>
              <a:rPr lang="ru-RU" sz="7200" b="1" dirty="0"/>
              <a:t>В) ТРЯСОГУЗКА</a:t>
            </a:r>
          </a:p>
          <a:p>
            <a:endParaRPr lang="ru-RU" sz="7200" dirty="0"/>
          </a:p>
          <a:p>
            <a:endParaRPr lang="ru-RU" sz="7200" b="1" dirty="0"/>
          </a:p>
          <a:p>
            <a:endParaRPr lang="ru-RU" sz="7200" b="1" dirty="0"/>
          </a:p>
          <a:p>
            <a:endParaRPr lang="ru-RU" sz="72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207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31912" y="485056"/>
            <a:ext cx="8712968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fontAlgn="base"/>
            <a:endParaRPr lang="ru-RU" b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5968" y="4071486"/>
            <a:ext cx="7704856" cy="93022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одна из самых известных певчих птиц. Они тоже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перелётны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зимуют они в Африке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197" b="5197"/>
          <a:stretch>
            <a:fillRect/>
          </a:stretch>
        </p:blipFill>
        <p:spPr>
          <a:xfrm>
            <a:off x="2411760" y="560804"/>
            <a:ext cx="4579912" cy="34349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92288" y="5001712"/>
            <a:ext cx="5486400" cy="117048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канарейка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чиж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соловей</a:t>
            </a:r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/>
        </p:nvSpPr>
        <p:spPr>
          <a:xfrm>
            <a:off x="7215206" y="6215082"/>
            <a:ext cx="1428760" cy="428628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303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331640" y="2636912"/>
            <a:ext cx="6480720" cy="720080"/>
          </a:xfrm>
        </p:spPr>
        <p:txBody>
          <a:bodyPr>
            <a:noAutofit/>
          </a:bodyPr>
          <a:lstStyle/>
          <a:p>
            <a:r>
              <a:rPr lang="ru-RU" sz="7200" b="1" dirty="0"/>
              <a:t>В) СОЛОВЕЙ</a:t>
            </a:r>
          </a:p>
        </p:txBody>
      </p:sp>
    </p:spTree>
    <p:extLst>
      <p:ext uri="{BB962C8B-B14F-4D97-AF65-F5344CB8AC3E}">
        <p14:creationId xmlns="" xmlns:p14="http://schemas.microsoft.com/office/powerpoint/2010/main" val="372051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152717"/>
            <a:ext cx="8352928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ru-RU" b="1" dirty="0"/>
          </a:p>
        </p:txBody>
      </p:sp>
      <p:sp>
        <p:nvSpPr>
          <p:cNvPr id="2" name="AutoShape 24" descr="https://easymp3.ru/uploads/images/1/9/7/197c33efc89e90e02259aaa9dffd7df4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0375" y="3731370"/>
            <a:ext cx="8520254" cy="141763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одна из самых быстрых птиц нашего времени. В горизонтальном полёте она может развивать скорость до 111 км/ч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5048970"/>
            <a:ext cx="5486400" cy="169239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стриж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коршун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кукушка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42" b="2842"/>
          <a:stretch>
            <a:fillRect/>
          </a:stretch>
        </p:blipFill>
        <p:spPr>
          <a:xfrm>
            <a:off x="2267744" y="496626"/>
            <a:ext cx="4291880" cy="3218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Управляющая кнопка: настраиваемая 6">
            <a:hlinkClick r:id="" action="ppaction://hlinkshowjump?jump=nextslide" highlightClick="1"/>
          </p:cNvPr>
          <p:cNvSpPr/>
          <p:nvPr/>
        </p:nvSpPr>
        <p:spPr>
          <a:xfrm>
            <a:off x="7215206" y="6215082"/>
            <a:ext cx="1428760" cy="428628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238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737312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2708920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СТРИЖ</a:t>
            </a:r>
          </a:p>
        </p:txBody>
      </p:sp>
    </p:spTree>
    <p:extLst>
      <p:ext uri="{BB962C8B-B14F-4D97-AF65-F5344CB8AC3E}">
        <p14:creationId xmlns="" xmlns:p14="http://schemas.microsoft.com/office/powerpoint/2010/main" val="305660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9596" y="266392"/>
            <a:ext cx="7772400" cy="147002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ВСЕРОССИЙСКОЕ ДЕТСКО-ЮНОШЕСКОЕ ВОЕННО-ПАТРИОТИЧЕСКОЕ </a:t>
            </a:r>
            <a:b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ОБЩЕСТВЕННОЕ ДВИЖЕНИЕ </a:t>
            </a:r>
            <a:b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«ЮНАРМИЯ»</a:t>
            </a:r>
            <a:r>
              <a:rPr lang="ru-RU" sz="2000" dirty="0">
                <a:solidFill>
                  <a:srgbClr val="C00000"/>
                </a:solidFill>
                <a:ea typeface="+mn-ea"/>
                <a:cs typeface="+mn-cs"/>
              </a:rPr>
              <a:t/>
            </a:r>
            <a:br>
              <a:rPr lang="ru-RU" sz="2000" dirty="0">
                <a:solidFill>
                  <a:srgbClr val="C00000"/>
                </a:solidFill>
                <a:ea typeface="+mn-ea"/>
                <a:cs typeface="+mn-cs"/>
              </a:rPr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2881" y="1554031"/>
            <a:ext cx="7336904" cy="136304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3300" b="1" dirty="0">
                <a:solidFill>
                  <a:srgbClr val="002060"/>
                </a:solidFill>
                <a:latin typeface="Arial Narrow" pitchFamily="34" charset="0"/>
              </a:rPr>
              <a:t>Интерактивная викторина</a:t>
            </a:r>
            <a:endParaRPr lang="ru-RU" sz="2800" b="1" dirty="0">
              <a:solidFill>
                <a:srgbClr val="002060"/>
              </a:solidFill>
              <a:latin typeface="Arial Narrow" pitchFamily="34" charset="0"/>
            </a:endParaRPr>
          </a:p>
          <a:p>
            <a:pPr>
              <a:spcBef>
                <a:spcPts val="0"/>
              </a:spcBef>
            </a:pPr>
            <a:r>
              <a:rPr lang="ru-RU" sz="3300" b="1" dirty="0">
                <a:solidFill>
                  <a:srgbClr val="002060"/>
                </a:solidFill>
                <a:latin typeface="Arial Narrow" pitchFamily="34" charset="0"/>
              </a:rPr>
              <a:t>«Покорми птиц зимой»</a:t>
            </a:r>
            <a:endParaRPr lang="ru-RU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13907"/>
            <a:ext cx="1584176" cy="1470026"/>
          </a:xfrm>
          <a:prstGeom prst="rect">
            <a:avLst/>
          </a:prstGeom>
          <a:noFill/>
          <a:ln>
            <a:noFill/>
          </a:ln>
          <a:effectLst>
            <a:outerShdw blurRad="76200" dist="76200" dir="8400000" sx="103000" sy="103000" algn="tr" rotWithShape="0">
              <a:prstClr val="black">
                <a:alpha val="23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TextBox 3"/>
          <p:cNvSpPr txBox="1"/>
          <p:nvPr/>
        </p:nvSpPr>
        <p:spPr>
          <a:xfrm>
            <a:off x="1342881" y="6165304"/>
            <a:ext cx="6109439" cy="60016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400" dirty="0">
                <a:solidFill>
                  <a:srgbClr val="002060"/>
                </a:solidFill>
                <a:latin typeface="Arial Narrow" pitchFamily="34" charset="0"/>
              </a:rPr>
              <a:t>Отдел методического обеспечения Главного штаба ВВПОД «ЮНАРМИЯ»</a:t>
            </a:r>
          </a:p>
          <a:p>
            <a:pPr>
              <a:spcAft>
                <a:spcPts val="600"/>
              </a:spcAft>
            </a:pPr>
            <a:r>
              <a:rPr lang="ru-RU" sz="1400" dirty="0">
                <a:solidFill>
                  <a:srgbClr val="002060"/>
                </a:solidFill>
                <a:latin typeface="Arial Narrow" pitchFamily="34" charset="0"/>
              </a:rPr>
              <a:t>                                                               </a:t>
            </a:r>
            <a:r>
              <a:rPr lang="ru-RU" sz="1400" b="1" dirty="0">
                <a:solidFill>
                  <a:srgbClr val="002060"/>
                </a:solidFill>
                <a:latin typeface="Arial Narrow" pitchFamily="34" charset="0"/>
              </a:rPr>
              <a:t>Москва 2022 год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017029" y="3138595"/>
            <a:ext cx="3672408" cy="307776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1825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птиц зимой</a:t>
            </a:r>
            <a:b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со всех концов</a:t>
            </a:r>
            <a:b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вам слетятся, как домой,</a:t>
            </a:r>
            <a:b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Стайки на крыльцо. </a:t>
            </a:r>
          </a:p>
          <a:p>
            <a:pPr marL="182563">
              <a:buClr>
                <a:schemeClr val="accent3"/>
              </a:buClr>
              <a:defRPr/>
            </a:pP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богаты их корма, горсть одна нужна.</a:t>
            </a:r>
            <a:b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Горсть одна – и не страшна будет им зима.</a:t>
            </a:r>
            <a:b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гибнет их, не счесть,</a:t>
            </a:r>
            <a:b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Видеть тяжело!</a:t>
            </a:r>
            <a:b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ведь в вашем сердце есть и для них тепло.</a:t>
            </a:r>
            <a:b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Приучите птиц в мороз - к своему окну,</a:t>
            </a:r>
          </a:p>
          <a:p>
            <a:pPr marL="182563">
              <a:buClr>
                <a:schemeClr val="accent3"/>
              </a:buClr>
              <a:defRPr/>
            </a:pP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без песен не пришлось нам встречать весну.</a:t>
            </a:r>
          </a:p>
          <a:p>
            <a:pPr marL="182563">
              <a:buClr>
                <a:schemeClr val="accent3"/>
              </a:buClr>
              <a:defRPr/>
            </a:pP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А. Яшин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solidFill>
                  <a:srgbClr val="002060"/>
                </a:solidFill>
              </a:rPr>
              <a:t>		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320B204-6216-4904-AAC5-6DD68DC9F1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81" y="3024056"/>
            <a:ext cx="4378952" cy="2915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99530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221088"/>
            <a:ext cx="7848872" cy="936104"/>
          </a:xfrm>
        </p:spPr>
        <p:txBody>
          <a:bodyPr>
            <a:noAutofit/>
          </a:bodyPr>
          <a:lstStyle/>
          <a:p>
            <a:pPr algn="ctr"/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это – единственная перелетная птица из отряда </a:t>
            </a:r>
            <a:r>
              <a:rPr lang="ru-RU" sz="3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курообразных</a:t>
            </a:r>
            <a:endParaRPr lang="ru-RU" sz="3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81" r="5481"/>
          <a:stretch>
            <a:fillRect/>
          </a:stretch>
        </p:blipFill>
        <p:spPr>
          <a:xfrm>
            <a:off x="2339752" y="548680"/>
            <a:ext cx="4723928" cy="3542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перепел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тетерев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глухарь</a:t>
            </a:r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/>
        </p:nvSpPr>
        <p:spPr>
          <a:xfrm>
            <a:off x="7215206" y="6215082"/>
            <a:ext cx="1428760" cy="428628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508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2492896"/>
            <a:ext cx="59766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ПЕРЕПЕЛ</a:t>
            </a:r>
          </a:p>
        </p:txBody>
      </p:sp>
    </p:spTree>
    <p:extLst>
      <p:ext uri="{BB962C8B-B14F-4D97-AF65-F5344CB8AC3E}">
        <p14:creationId xmlns="" xmlns:p14="http://schemas.microsoft.com/office/powerpoint/2010/main" val="55994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4" descr="https://ds04.infourok.ru/uploads/ex/08e2/00171351-e7c65562/hello_html_42700f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47819" y="1695945"/>
            <a:ext cx="50326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3733682"/>
            <a:ext cx="7920880" cy="14235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dirty="0"/>
              <a:t/>
            </a:r>
            <a:br>
              <a:rPr lang="ru-RU" b="0" dirty="0"/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птицы похожи на чёрного дрозда, но в отличие от него они ходят передвигаясь по земле, а не прыгают.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35" b="1235"/>
          <a:stretch>
            <a:fillRect/>
          </a:stretch>
        </p:blipFill>
        <p:spPr>
          <a:xfrm>
            <a:off x="2555776" y="476672"/>
            <a:ext cx="4176464" cy="3132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92288" y="5157192"/>
            <a:ext cx="5486400" cy="144016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скворец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свиристель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удод</a:t>
            </a:r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/>
        </p:nvSpPr>
        <p:spPr>
          <a:xfrm>
            <a:off x="7215206" y="6215082"/>
            <a:ext cx="1428760" cy="428628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537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0067DA-428B-4F60-9BE4-182D55D03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/>
              <a:t>А) СКВОРЕЦ</a:t>
            </a:r>
            <a:endParaRPr lang="ru-RU" sz="7200" dirty="0"/>
          </a:p>
        </p:txBody>
      </p:sp>
    </p:spTree>
    <p:extLst>
      <p:ext uri="{BB962C8B-B14F-4D97-AF65-F5344CB8AC3E}">
        <p14:creationId xmlns="" xmlns:p14="http://schemas.microsoft.com/office/powerpoint/2010/main" val="336090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3888" y="908720"/>
            <a:ext cx="28053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загадку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844824"/>
            <a:ext cx="66247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веток новый дом,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Нету двери в доме том,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круглое окошко,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пролезет даже кошка.</a:t>
            </a:r>
          </a:p>
          <a:p>
            <a:pPr algn="ctr"/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он называется?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15488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0067DA-428B-4F60-9BE4-182D55D03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434" y="55780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/>
              <a:t>Скворечник </a:t>
            </a:r>
          </a:p>
        </p:txBody>
      </p:sp>
      <p:pic>
        <p:nvPicPr>
          <p:cNvPr id="4" name="Picture 2" descr="https://stroikairemont.com/wp-content/uploads/2018/01/kormushki-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453140" cy="4366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2909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19872" y="836712"/>
            <a:ext cx="28053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загадку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90184" y="1988840"/>
            <a:ext cx="62646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Избушка новая,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столовая,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Зовёт обедать,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Крошек отведать.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она называется?</a:t>
            </a:r>
          </a:p>
        </p:txBody>
      </p:sp>
    </p:spTree>
    <p:extLst>
      <p:ext uri="{BB962C8B-B14F-4D97-AF65-F5344CB8AC3E}">
        <p14:creationId xmlns="" xmlns:p14="http://schemas.microsoft.com/office/powerpoint/2010/main" val="69109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3210260"/>
            <a:ext cx="55958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Picture 4" descr="https://cs1.livemaster.ru/storage/92/ca/f3779228537d7f49b425d04fc9ub--dacha-i-sad-kormushki-dlya-ptits-i-bel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098" y="1393510"/>
            <a:ext cx="5945803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563888" y="645454"/>
            <a:ext cx="26096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Кормушка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6243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9872" y="980728"/>
            <a:ext cx="28053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загадку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36532" y="177281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время стучит,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 долбит.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их не калечит,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только лечит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89575" y="4293096"/>
            <a:ext cx="2865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его зовут?</a:t>
            </a:r>
          </a:p>
        </p:txBody>
      </p:sp>
    </p:spTree>
    <p:extLst>
      <p:ext uri="{BB962C8B-B14F-4D97-AF65-F5344CB8AC3E}">
        <p14:creationId xmlns="" xmlns:p14="http://schemas.microsoft.com/office/powerpoint/2010/main" val="1355399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851920" y="548680"/>
            <a:ext cx="1305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Дятел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052736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входит в отряд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дятлообразных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занимает в нём центральное положение. Характерная черта - долотообразный клюв, с помощью которого дятлы долбят кору и сердцевину дерева, извлекая оттуда пищу - насекомых и их личинок. Почти все виды являются оседлыми либо кочующими;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- лазающие древесные птицы, летающие неохотно и, как правило, на короткие расстояния. Живут обычно поодиночке или парами; некоторые, как желудёвый дятел - большими группами.</a:t>
            </a:r>
          </a:p>
        </p:txBody>
      </p:sp>
      <p:pic>
        <p:nvPicPr>
          <p:cNvPr id="9" name="Picture 4" descr="https://fs3.fotoload.ru/f/1218/1544537917/1920x1080/c405435a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84061"/>
            <a:ext cx="4392488" cy="2933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14291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42" y="5119277"/>
            <a:ext cx="2703751" cy="10727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45" y="3742668"/>
            <a:ext cx="2697200" cy="10682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23" y="2205944"/>
            <a:ext cx="2698936" cy="10682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3" y="844582"/>
            <a:ext cx="2708139" cy="10682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195" name="Прямоугольник 194">
            <a:hlinkClick r:id="rId6" action="ppaction://hlinksldjump"/>
          </p:cNvPr>
          <p:cNvSpPr/>
          <p:nvPr/>
        </p:nvSpPr>
        <p:spPr>
          <a:xfrm>
            <a:off x="3353364" y="1034913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100</a:t>
            </a:r>
          </a:p>
        </p:txBody>
      </p:sp>
      <p:sp>
        <p:nvSpPr>
          <p:cNvPr id="196" name="Прямоугольник 195">
            <a:hlinkClick r:id="rId7" action="ppaction://hlinksldjump"/>
          </p:cNvPr>
          <p:cNvSpPr/>
          <p:nvPr/>
        </p:nvSpPr>
        <p:spPr>
          <a:xfrm>
            <a:off x="4512884" y="1034913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200</a:t>
            </a:r>
          </a:p>
        </p:txBody>
      </p:sp>
      <p:sp>
        <p:nvSpPr>
          <p:cNvPr id="197" name="Прямоугольник 196">
            <a:hlinkClick r:id="rId8" action="ppaction://hlinksldjump"/>
          </p:cNvPr>
          <p:cNvSpPr/>
          <p:nvPr/>
        </p:nvSpPr>
        <p:spPr>
          <a:xfrm>
            <a:off x="5643596" y="1034913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300</a:t>
            </a:r>
          </a:p>
        </p:txBody>
      </p:sp>
      <p:sp>
        <p:nvSpPr>
          <p:cNvPr id="198" name="Прямоугольник 197">
            <a:hlinkClick r:id="rId9" action="ppaction://hlinksldjump"/>
          </p:cNvPr>
          <p:cNvSpPr/>
          <p:nvPr/>
        </p:nvSpPr>
        <p:spPr>
          <a:xfrm>
            <a:off x="6774308" y="1046825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400</a:t>
            </a:r>
          </a:p>
        </p:txBody>
      </p:sp>
      <p:sp>
        <p:nvSpPr>
          <p:cNvPr id="199" name="Прямоугольник 198">
            <a:hlinkClick r:id="rId10" action="ppaction://hlinksldjump"/>
          </p:cNvPr>
          <p:cNvSpPr/>
          <p:nvPr/>
        </p:nvSpPr>
        <p:spPr>
          <a:xfrm>
            <a:off x="7907128" y="1046825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500</a:t>
            </a:r>
          </a:p>
        </p:txBody>
      </p:sp>
      <p:sp>
        <p:nvSpPr>
          <p:cNvPr id="205" name="Прямоугольник 204">
            <a:hlinkClick r:id="rId11" action="ppaction://hlinksldjump"/>
          </p:cNvPr>
          <p:cNvSpPr/>
          <p:nvPr/>
        </p:nvSpPr>
        <p:spPr>
          <a:xfrm>
            <a:off x="3347160" y="2448381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100</a:t>
            </a:r>
          </a:p>
        </p:txBody>
      </p:sp>
      <p:sp>
        <p:nvSpPr>
          <p:cNvPr id="206" name="Прямоугольник 205">
            <a:hlinkClick r:id="rId12" action="ppaction://hlinksldjump"/>
          </p:cNvPr>
          <p:cNvSpPr/>
          <p:nvPr/>
        </p:nvSpPr>
        <p:spPr>
          <a:xfrm>
            <a:off x="4510633" y="2448381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200</a:t>
            </a:r>
          </a:p>
        </p:txBody>
      </p:sp>
      <p:sp>
        <p:nvSpPr>
          <p:cNvPr id="207" name="Прямоугольник 206">
            <a:hlinkClick r:id="rId13" action="ppaction://hlinksldjump"/>
          </p:cNvPr>
          <p:cNvSpPr/>
          <p:nvPr/>
        </p:nvSpPr>
        <p:spPr>
          <a:xfrm>
            <a:off x="5639826" y="2448381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300</a:t>
            </a:r>
          </a:p>
        </p:txBody>
      </p:sp>
      <p:sp>
        <p:nvSpPr>
          <p:cNvPr id="208" name="Прямоугольник 207">
            <a:hlinkClick r:id="rId14" action="ppaction://hlinksldjump"/>
          </p:cNvPr>
          <p:cNvSpPr/>
          <p:nvPr/>
        </p:nvSpPr>
        <p:spPr>
          <a:xfrm>
            <a:off x="6769019" y="2448381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400</a:t>
            </a:r>
          </a:p>
        </p:txBody>
      </p:sp>
      <p:sp>
        <p:nvSpPr>
          <p:cNvPr id="209" name="Прямоугольник 208">
            <a:hlinkClick r:id="rId15" action="ppaction://hlinksldjump"/>
          </p:cNvPr>
          <p:cNvSpPr/>
          <p:nvPr/>
        </p:nvSpPr>
        <p:spPr>
          <a:xfrm>
            <a:off x="7907128" y="2448381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500</a:t>
            </a:r>
          </a:p>
        </p:txBody>
      </p:sp>
      <p:sp>
        <p:nvSpPr>
          <p:cNvPr id="210" name="Прямоугольник 209">
            <a:hlinkClick r:id="rId16" action="ppaction://hlinksldjump"/>
          </p:cNvPr>
          <p:cNvSpPr/>
          <p:nvPr/>
        </p:nvSpPr>
        <p:spPr>
          <a:xfrm>
            <a:off x="3358157" y="3875667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100</a:t>
            </a:r>
          </a:p>
        </p:txBody>
      </p:sp>
      <p:sp>
        <p:nvSpPr>
          <p:cNvPr id="211" name="Прямоугольник 210">
            <a:hlinkClick r:id="rId17" action="ppaction://hlinksldjump"/>
          </p:cNvPr>
          <p:cNvSpPr/>
          <p:nvPr/>
        </p:nvSpPr>
        <p:spPr>
          <a:xfrm>
            <a:off x="4498680" y="3875667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200</a:t>
            </a:r>
          </a:p>
        </p:txBody>
      </p:sp>
      <p:sp>
        <p:nvSpPr>
          <p:cNvPr id="212" name="Прямоугольник 211">
            <a:hlinkClick r:id="rId18" action="ppaction://hlinksldjump"/>
          </p:cNvPr>
          <p:cNvSpPr/>
          <p:nvPr/>
        </p:nvSpPr>
        <p:spPr>
          <a:xfrm>
            <a:off x="5655648" y="3875667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300</a:t>
            </a:r>
          </a:p>
        </p:txBody>
      </p:sp>
      <p:sp>
        <p:nvSpPr>
          <p:cNvPr id="213" name="Прямоугольник 212">
            <a:hlinkClick r:id="rId19" action="ppaction://hlinksldjump"/>
          </p:cNvPr>
          <p:cNvSpPr/>
          <p:nvPr/>
        </p:nvSpPr>
        <p:spPr>
          <a:xfrm>
            <a:off x="6760334" y="3875667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400</a:t>
            </a:r>
          </a:p>
        </p:txBody>
      </p:sp>
      <p:sp>
        <p:nvSpPr>
          <p:cNvPr id="214" name="Прямоугольник 213">
            <a:hlinkClick r:id="rId20" action="ppaction://hlinksldjump"/>
          </p:cNvPr>
          <p:cNvSpPr/>
          <p:nvPr/>
        </p:nvSpPr>
        <p:spPr>
          <a:xfrm>
            <a:off x="7907128" y="3875667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500</a:t>
            </a:r>
          </a:p>
        </p:txBody>
      </p:sp>
      <p:sp>
        <p:nvSpPr>
          <p:cNvPr id="216" name="Прямоугольник 215">
            <a:hlinkClick r:id="rId21" action="ppaction://hlinksldjump"/>
          </p:cNvPr>
          <p:cNvSpPr/>
          <p:nvPr/>
        </p:nvSpPr>
        <p:spPr>
          <a:xfrm>
            <a:off x="3358157" y="5325525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100</a:t>
            </a:r>
          </a:p>
        </p:txBody>
      </p:sp>
      <p:sp>
        <p:nvSpPr>
          <p:cNvPr id="217" name="Прямоугольник 216">
            <a:hlinkClick r:id="rId22" action="ppaction://hlinksldjump"/>
          </p:cNvPr>
          <p:cNvSpPr/>
          <p:nvPr/>
        </p:nvSpPr>
        <p:spPr>
          <a:xfrm>
            <a:off x="4494924" y="5325525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200</a:t>
            </a:r>
          </a:p>
        </p:txBody>
      </p:sp>
      <p:sp>
        <p:nvSpPr>
          <p:cNvPr id="218" name="Прямоугольник 217">
            <a:hlinkClick r:id="rId23" action="ppaction://hlinksldjump"/>
          </p:cNvPr>
          <p:cNvSpPr/>
          <p:nvPr/>
        </p:nvSpPr>
        <p:spPr>
          <a:xfrm>
            <a:off x="5639826" y="5324407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300</a:t>
            </a:r>
          </a:p>
        </p:txBody>
      </p:sp>
      <p:sp>
        <p:nvSpPr>
          <p:cNvPr id="219" name="Прямоугольник 218">
            <a:hlinkClick r:id="rId24" action="ppaction://hlinksldjump"/>
          </p:cNvPr>
          <p:cNvSpPr/>
          <p:nvPr/>
        </p:nvSpPr>
        <p:spPr>
          <a:xfrm>
            <a:off x="6769019" y="5324407"/>
            <a:ext cx="842392" cy="792088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400</a:t>
            </a:r>
          </a:p>
        </p:txBody>
      </p:sp>
      <p:sp>
        <p:nvSpPr>
          <p:cNvPr id="220" name="Прямоугольник 219">
            <a:hlinkClick r:id="rId25" action="ppaction://hlinksldjump"/>
          </p:cNvPr>
          <p:cNvSpPr/>
          <p:nvPr/>
        </p:nvSpPr>
        <p:spPr>
          <a:xfrm>
            <a:off x="7907128" y="5324407"/>
            <a:ext cx="842392" cy="795651"/>
          </a:xfrm>
          <a:prstGeom prst="rect">
            <a:avLst/>
          </a:prstGeom>
          <a:gradFill flip="none" rotWithShape="1">
            <a:gsLst>
              <a:gs pos="31000">
                <a:schemeClr val="bg1">
                  <a:lumMod val="65000"/>
                  <a:tint val="66000"/>
                  <a:satMod val="160000"/>
                </a:schemeClr>
              </a:gs>
              <a:gs pos="59000">
                <a:schemeClr val="bg1">
                  <a:lumMod val="65000"/>
                  <a:tint val="44500"/>
                  <a:satMod val="160000"/>
                </a:schemeClr>
              </a:gs>
              <a:gs pos="91000">
                <a:schemeClr val="bg1">
                  <a:lumMod val="65000"/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500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2872" y="1093756"/>
            <a:ext cx="261904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ВИДЫ ПТИЦ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8271" y="2527770"/>
            <a:ext cx="254474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УГАДАЙ, </a:t>
            </a:r>
            <a:r>
              <a:rPr lang="ru-RU" sz="2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КТО?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49029" y="3984371"/>
            <a:ext cx="15963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ЗАГАДКИ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23542" y="5394994"/>
            <a:ext cx="264604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ЭТО НАДО ЗНАТЬ</a:t>
            </a:r>
          </a:p>
        </p:txBody>
      </p:sp>
    </p:spTree>
    <p:extLst>
      <p:ext uri="{BB962C8B-B14F-4D97-AF65-F5344CB8AC3E}">
        <p14:creationId xmlns="" xmlns:p14="http://schemas.microsoft.com/office/powerpoint/2010/main" val="196988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0"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 animBg="1"/>
      <p:bldP spid="197" grpId="0" animBg="1"/>
      <p:bldP spid="198" grpId="0" animBg="1"/>
      <p:bldP spid="199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6" grpId="0" animBg="1"/>
      <p:bldP spid="217" grpId="0" animBg="1"/>
      <p:bldP spid="218" grpId="0" animBg="1"/>
      <p:bldP spid="219" grpId="0" animBg="1"/>
      <p:bldP spid="22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347864" y="764704"/>
            <a:ext cx="28053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загадку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1628800"/>
            <a:ext cx="6624736" cy="2575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95250" algn="ctr">
              <a:spcBef>
                <a:spcPts val="750"/>
              </a:spcBef>
              <a:spcAft>
                <a:spcPts val="75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этой птички клюв кривой,</a:t>
            </a:r>
          </a:p>
          <a:p>
            <a:pPr marL="95250" marR="95250" algn="ctr">
              <a:spcBef>
                <a:spcPts val="750"/>
              </a:spcBef>
              <a:spcAft>
                <a:spcPts val="75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гнёзда вьёт она зимой,</a:t>
            </a:r>
          </a:p>
          <a:p>
            <a:pPr marL="95250" marR="95250" algn="ctr">
              <a:spcBef>
                <a:spcPts val="750"/>
              </a:spcBef>
              <a:spcAft>
                <a:spcPts val="75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шишек семечки клюёт,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это птичку назовёт? 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5333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95936" y="306567"/>
            <a:ext cx="1281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Клёст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923537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Лесная певчая птица из семейства вьюрковых, отряда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воробьинообразных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Характеризуется мощным клювом с перекрещивающимися кончиками и питанием семенами ели и других хвойных деревьев.</a:t>
            </a:r>
          </a:p>
        </p:txBody>
      </p:sp>
      <p:pic>
        <p:nvPicPr>
          <p:cNvPr id="10" name="Picture 2" descr="https://erbirds.ru/photos/0181/001/018100111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12" y="2156062"/>
            <a:ext cx="5238543" cy="3928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030901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340768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птицы ночуют,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зарывшись в снег?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625299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тетерев, рябчик, глухарь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свиристели, хохлатая синица, сойка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чечётки, белые совы, пуночки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вороны, галки, воробьи, снегири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95944" y="5517232"/>
            <a:ext cx="42318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22072412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 descr="https://ds05.infourok.ru/uploads/ex/0b15/0007ac34-11b78651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890" b="4166"/>
          <a:stretch/>
        </p:blipFill>
        <p:spPr bwMode="auto">
          <a:xfrm>
            <a:off x="1115616" y="764704"/>
            <a:ext cx="6912767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399587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" y="980728"/>
            <a:ext cx="8229600" cy="1143000"/>
          </a:xfrm>
        </p:spPr>
        <p:txBody>
          <a:bodyPr/>
          <a:lstStyle/>
          <a:p>
            <a:r>
              <a:rPr lang="ru-RU" b="1" dirty="0"/>
              <a:t>Какую пользу природе приносят многие виды птиц?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51620" y="2492896"/>
            <a:ext cx="73911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радуют красотой</a:t>
            </a:r>
          </a:p>
          <a:p>
            <a:pPr algn="ctr" fontAlgn="base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вырабатывают кислород</a:t>
            </a:r>
          </a:p>
          <a:p>
            <a:pPr algn="ctr" fontAlgn="base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истребляют насекомых-вредителей</a:t>
            </a:r>
          </a:p>
        </p:txBody>
      </p:sp>
    </p:spTree>
    <p:extLst>
      <p:ext uri="{BB962C8B-B14F-4D97-AF65-F5344CB8AC3E}">
        <p14:creationId xmlns="" xmlns:p14="http://schemas.microsoft.com/office/powerpoint/2010/main" val="18377260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204864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истребляют насекомых-вредителей</a:t>
            </a:r>
          </a:p>
        </p:txBody>
      </p:sp>
    </p:spTree>
    <p:extLst>
      <p:ext uri="{BB962C8B-B14F-4D97-AF65-F5344CB8AC3E}">
        <p14:creationId xmlns="" xmlns:p14="http://schemas.microsoft.com/office/powerpoint/2010/main" val="4230212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Красноармейцы в Харбине: парад Победы над Японией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1484784"/>
            <a:ext cx="62646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нельзя кормить птиц? </a:t>
            </a:r>
          </a:p>
          <a:p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черным хлебом 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вареным яйцом 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орехами и крупой 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крошками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5085184"/>
            <a:ext cx="42946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7405844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04269" y="2103275"/>
            <a:ext cx="45655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Черный хлеб для пищеварения полезней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467" y="3370352"/>
            <a:ext cx="4140460" cy="2793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692696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Чёрным хлебом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кормить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птиц очень часто забиваются зобы.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им наедаются, он не успевает перевариться, и в итоге начинается брожение. Если птица постоянно питается хлебом, то уже через один-два года начинаются проблемы с внутренними органами.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32484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908720"/>
            <a:ext cx="69127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чего чаще погибают птицы зимой? 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от холода 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от хищников 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от голода 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от охотников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83968" y="5229200"/>
            <a:ext cx="42318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42651712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188640"/>
            <a:ext cx="82296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459672"/>
            <a:ext cx="6912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птицы зимой во время сильных морозов и метелей погибают от голода.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часто птицы погибают в конце зимы, когда почти весь корм повсюду съеден. 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5468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387190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Маленькие певчие птички. В переводе с латинского название птицы означает «огненный» и указывает на яркую особенную окраску их оперения.</a:t>
            </a:r>
            <a:br>
              <a:rPr lang="ru-RU" sz="3600" b="1" dirty="0" smtClean="0"/>
            </a:b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152953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8586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Чем поползни</a:t>
            </a:r>
            <a:r>
              <a:rPr lang="ru-RU" sz="3600" b="1" dirty="0"/>
              <a:t>, синицы и </a:t>
            </a:r>
            <a:r>
              <a:rPr lang="ru-RU" sz="3600" b="1" dirty="0" smtClean="0"/>
              <a:t>дятлы в первую очередь предпочтут полакомиться в кормушке? 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500306"/>
            <a:ext cx="607223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жуками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мошками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несолёным салом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макаронами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кашей 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конфетами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соком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5301208"/>
            <a:ext cx="42318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22738141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5556" y="476672"/>
            <a:ext cx="81575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Поползни, синицы и дятлы в первую очередь предпочтут полакомиться в кормушке несолёным салом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14480" y="2143116"/>
            <a:ext cx="5803633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493500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90364" y="1124744"/>
            <a:ext cx="836327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sz="4000" dirty="0">
                <a:ea typeface="Times New Roman" panose="02020603050405020304" pitchFamily="18" charset="0"/>
              </a:rPr>
              <a:t/>
            </a:r>
            <a:br>
              <a:rPr lang="ru-RU" sz="4000" dirty="0">
                <a:ea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84784" y="2276872"/>
            <a:ext cx="6975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836712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пропущенное слово: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Корм в кормушку нужно насыпать …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361864" y="2592199"/>
            <a:ext cx="7221488" cy="2016224"/>
          </a:xfrm>
        </p:spPr>
        <p:txBody>
          <a:bodyPr>
            <a:noAutofit/>
          </a:bodyPr>
          <a:lstStyle/>
          <a:p>
            <a:pPr algn="l"/>
            <a:r>
              <a:rPr lang="ru-RU" b="1" dirty="0"/>
              <a:t>А) один раз в неделю </a:t>
            </a:r>
            <a:br>
              <a:rPr lang="ru-RU" b="1" dirty="0"/>
            </a:br>
            <a:r>
              <a:rPr lang="ru-RU" b="1" dirty="0"/>
              <a:t>Б) через день несколько раз </a:t>
            </a:r>
            <a:br>
              <a:rPr lang="ru-RU" b="1" dirty="0"/>
            </a:br>
            <a:r>
              <a:rPr lang="ru-RU" b="1" dirty="0"/>
              <a:t>В) каждый день </a:t>
            </a:r>
            <a:br>
              <a:rPr lang="ru-RU" b="1" dirty="0"/>
            </a:br>
            <a:r>
              <a:rPr lang="ru-RU" b="1" dirty="0"/>
              <a:t>Г) главное, чтобы он был там всегда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5301208"/>
            <a:ext cx="42318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9395139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836712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Корм в кормушку нужно насыпать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раз в неделю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vosolimp.ru/images/2019_12_17/5DF5AeiXtM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48880"/>
            <a:ext cx="4978532" cy="3733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73131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570186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sz="2400" dirty="0"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333743"/>
            <a:ext cx="82472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17104" y="548680"/>
            <a:ext cx="7941568" cy="5760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Снегирь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1170826"/>
            <a:ext cx="8064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Малоподвижная птица, по земле скачет короткими прыжками, ныряет в снег и купается. Полёт птицы красивый, волнообразный, пение негромкое, напоминающее свист «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фью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фью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- со скрипящими звуками.  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Живут снегири  в хвойных и смешанных лесах.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Питаются семенами деревьев и кустарников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(берёза, клён, липа, бузина, сирень, можжевельник).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Излюбленный корм – плоды рябины.</a:t>
            </a:r>
          </a:p>
        </p:txBody>
      </p:sp>
      <p:pic>
        <p:nvPicPr>
          <p:cNvPr id="11" name="Picture 2" descr="https://www.pavelin.ru/images/stories/000snegiri/sneg_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197551"/>
            <a:ext cx="3017638" cy="2858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750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412776"/>
            <a:ext cx="698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Привычная для россиян лесная птичка небольших размеров. Ярко окрашенная, дружелюбная птица любима народом, с ней связаны пословицы, поговорки, народные приметы.</a:t>
            </a:r>
          </a:p>
        </p:txBody>
      </p:sp>
    </p:spTree>
    <p:extLst>
      <p:ext uri="{BB962C8B-B14F-4D97-AF65-F5344CB8AC3E}">
        <p14:creationId xmlns="" xmlns:p14="http://schemas.microsoft.com/office/powerpoint/2010/main" val="172004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tx1">
                <a:lumMod val="50000"/>
                <a:lumOff val="50000"/>
                <a:alpha val="6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4000" b="1" dirty="0"/>
              <a:t>Синички</a:t>
            </a:r>
            <a:r>
              <a:rPr lang="ru-RU" sz="4000" dirty="0"/>
              <a:t> 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1268760"/>
            <a:ext cx="801357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Живут в лиственных и смешанных лесах, парках и  садах. Весной и летом питаются насекомыми. Зимой, собравшись в стаи, синицы приближаются к жилью человека в поисках пищи. Они поедают семена деревьев и кустарников, ягоды. Любят кусочки несолёного сала, маргарина, жира, мяса, творога и даже крошки белого хлеба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" name="Picture 2" descr="https://pibig.info/uploads/posts/2021-06/1624397837_16-pibig_info-p-sinichki-zimoi-priroda-krasivo-foto-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76865"/>
            <a:ext cx="4953855" cy="3300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6990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2852" y="1124744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одна из самых узнаваемых птиц. Она очень часто встречается в городах. Также общеизвестна любовь этой птицы к блестящим предметам. При этом она обладает удивительным интеллектом и сообразительностью.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27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4000" b="1" dirty="0"/>
              <a:t>Сорока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119432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 осторожная, издали слышит звуки и начинает стрекотать, предупреждая об опасности.  Живут сороки в мелкорослых лесах.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вылета птенцов из гнезда до поздней осени кочуют по лесу и по полю со своими птенцами, выискивая пищу – жучков, гусениц, дождевых червей,  мелких грызунов.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Осенью приближаются к жилью человека.  Живут парами.</a:t>
            </a:r>
          </a:p>
        </p:txBody>
      </p:sp>
      <p:pic>
        <p:nvPicPr>
          <p:cNvPr id="9" name="Picture 4" descr="http://s2.fotokto.ru/photo/full/328/32843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3000372"/>
            <a:ext cx="4896544" cy="3238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8005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8335</TotalTime>
  <Words>1002</Words>
  <Application>Microsoft Office PowerPoint</Application>
  <PresentationFormat>Экран (4:3)</PresentationFormat>
  <Paragraphs>175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Слайд 1</vt:lpstr>
      <vt:lpstr>ВСЕРОССИЙСКОЕ ДЕТСКО-ЮНОШЕСКОЕ ВОЕННО-ПАТРИОТИЧЕСКОЕ  ОБЩЕСТВЕННОЕ ДВИЖЕНИЕ  «ЮНАРМИЯ» </vt:lpstr>
      <vt:lpstr>Слайд 3</vt:lpstr>
      <vt:lpstr>Маленькие певчие птички. В переводе с латинского название птицы означает «огненный» и указывает на яркую особенную окраску их оперения. </vt:lpstr>
      <vt:lpstr> </vt:lpstr>
      <vt:lpstr>Слайд 6</vt:lpstr>
      <vt:lpstr>Синички </vt:lpstr>
      <vt:lpstr>Слайд 8</vt:lpstr>
      <vt:lpstr>Сорока</vt:lpstr>
      <vt:lpstr>  </vt:lpstr>
      <vt:lpstr>Воробей</vt:lpstr>
      <vt:lpstr> Эта птица семейства врановых известна своими песнями, состоящими из набора резких звуков и подражаний другим видам птиц. Кроме того легко обучается подражать любым звукам, от человеческого голоса до стука топора.</vt:lpstr>
      <vt:lpstr>Сойка </vt:lpstr>
      <vt:lpstr>Эта птица ведет оседлый образ жизни в более теплых частях своего ареала и перелетный  – в более холодных</vt:lpstr>
      <vt:lpstr>Слайд 15</vt:lpstr>
      <vt:lpstr>Это одна из самых известных певчих птиц. Они тоже перелётны,  зимуют они в Африке</vt:lpstr>
      <vt:lpstr>В) СОЛОВЕЙ</vt:lpstr>
      <vt:lpstr>Это одна из самых быстрых птиц нашего времени. В горизонтальном полёте она может развивать скорость до 111 км/ч</vt:lpstr>
      <vt:lpstr>Слайд 19</vt:lpstr>
      <vt:lpstr>А это – единственная перелетная птица из отряда курообразных</vt:lpstr>
      <vt:lpstr>Слайд 21</vt:lpstr>
      <vt:lpstr> Эти птицы похожи на чёрного дрозда, но в отличие от него они ходят передвигаясь по земле, а не прыгают.</vt:lpstr>
      <vt:lpstr>А) СКВОРЕЦ</vt:lpstr>
      <vt:lpstr>Слайд 24</vt:lpstr>
      <vt:lpstr>Скворечник 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 </vt:lpstr>
      <vt:lpstr>Какую пользу природе приносят многие виды птиц?</vt:lpstr>
      <vt:lpstr>Слайд 35</vt:lpstr>
      <vt:lpstr>Слайд 36</vt:lpstr>
      <vt:lpstr>Слайд 37</vt:lpstr>
      <vt:lpstr>Слайд 38</vt:lpstr>
      <vt:lpstr>Слайд 39</vt:lpstr>
      <vt:lpstr>Чем поползни, синицы и дятлы в первую очередь предпочтут полакомиться в кормушке? </vt:lpstr>
      <vt:lpstr>Слайд 41</vt:lpstr>
      <vt:lpstr>А) один раз в неделю  Б) через день несколько раз  В) каждый день  Г) главное, чтобы он был там всегда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Гость</dc:creator>
  <cp:lastModifiedBy>Настя</cp:lastModifiedBy>
  <cp:revision>432</cp:revision>
  <cp:lastPrinted>2021-10-26T10:36:36Z</cp:lastPrinted>
  <dcterms:created xsi:type="dcterms:W3CDTF">2020-04-16T16:19:25Z</dcterms:created>
  <dcterms:modified xsi:type="dcterms:W3CDTF">2022-01-25T07:50:27Z</dcterms:modified>
</cp:coreProperties>
</file>